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05" r:id="rId1"/>
  </p:sldMasterIdLst>
  <p:sldIdLst>
    <p:sldId id="256" r:id="rId2"/>
    <p:sldId id="257" r:id="rId3"/>
    <p:sldId id="263" r:id="rId4"/>
    <p:sldId id="264" r:id="rId5"/>
    <p:sldId id="265" r:id="rId6"/>
    <p:sldId id="260" r:id="rId7"/>
    <p:sldId id="261" r:id="rId8"/>
    <p:sldId id="258" r:id="rId9"/>
    <p:sldId id="259" r:id="rId10"/>
    <p:sldId id="273" r:id="rId11"/>
    <p:sldId id="277" r:id="rId12"/>
    <p:sldId id="278" r:id="rId13"/>
    <p:sldId id="271" r:id="rId14"/>
    <p:sldId id="275" r:id="rId15"/>
    <p:sldId id="276" r:id="rId16"/>
    <p:sldId id="279" r:id="rId17"/>
    <p:sldId id="274" r:id="rId18"/>
    <p:sldId id="268" r:id="rId19"/>
    <p:sldId id="269" r:id="rId20"/>
    <p:sldId id="272" r:id="rId21"/>
  </p:sldIdLst>
  <p:sldSz cx="12192000" cy="685800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3692" autoAdjust="0"/>
  </p:normalViewPr>
  <p:slideViewPr>
    <p:cSldViewPr snapToGrid="0">
      <p:cViewPr varScale="1">
        <p:scale>
          <a:sx n="104" d="100"/>
          <a:sy n="104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62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96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50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7440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871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047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323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72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179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729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0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203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724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692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5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81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43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4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1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018800" y="1076040"/>
            <a:ext cx="9140760" cy="223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7200" b="0" strike="noStrike" spc="-1" dirty="0">
                <a:solidFill>
                  <a:srgbClr val="E5DED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Autonomous Systems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825131" y="3274739"/>
            <a:ext cx="9140760" cy="7729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cap="all" spc="-1" dirty="0">
                <a:solidFill>
                  <a:srgbClr val="FFDF6B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Drone + Markers + EKF Localization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6400800" y="5414040"/>
            <a:ext cx="5547240" cy="100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2017/2018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Faculty: Pedro Lima, Rodrigo Ventura, Oscar Lima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                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Imagem 5"/>
          <p:cNvPicPr/>
          <p:nvPr/>
        </p:nvPicPr>
        <p:blipFill>
          <a:blip r:embed="rId2"/>
          <a:srcRect r="64834"/>
          <a:stretch/>
        </p:blipFill>
        <p:spPr>
          <a:xfrm>
            <a:off x="622800" y="204120"/>
            <a:ext cx="792000" cy="871920"/>
          </a:xfrm>
          <a:prstGeom prst="rect">
            <a:avLst/>
          </a:prstGeom>
          <a:ln>
            <a:noFill/>
          </a:ln>
        </p:spPr>
      </p:pic>
      <p:sp>
        <p:nvSpPr>
          <p:cNvPr id="130" name="CustomShape 4"/>
          <p:cNvSpPr/>
          <p:nvPr/>
        </p:nvSpPr>
        <p:spPr>
          <a:xfrm>
            <a:off x="762480" y="4406760"/>
            <a:ext cx="4449600" cy="200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Group: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Sara Sequeira, 76258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Tiago Valentim, 78400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Marina Moreira, 78460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26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mbria"/>
                <a:ea typeface="DejaVu Sans"/>
              </a:rPr>
              <a:t>Sofia Fernandes, 78563</a:t>
            </a: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0916-8CC9-46CD-9572-6D548F0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382960" cy="1400530"/>
          </a:xfrm>
        </p:spPr>
        <p:txBody>
          <a:bodyPr/>
          <a:lstStyle/>
          <a:p>
            <a:r>
              <a:rPr lang="en-GB" dirty="0"/>
              <a:t>Covariance Matrix Definition -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20E33-B614-4B68-B6CA-AB55EDF6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59" y="1221553"/>
            <a:ext cx="10899778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Attitude Error: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A8E374-9D0D-4B9A-99AB-87DA48DFD898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CBC30D-600D-4B35-83BE-CBFC4BD37CC8}"/>
              </a:ext>
            </a:extLst>
          </p:cNvPr>
          <p:cNvSpPr/>
          <p:nvPr/>
        </p:nvSpPr>
        <p:spPr>
          <a:xfrm>
            <a:off x="261937" y="6144083"/>
            <a:ext cx="10467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Idea: </a:t>
            </a:r>
            <a:r>
              <a:rPr lang="en-GB" dirty="0"/>
              <a:t>		Plot from ground truth to marker error → plot gaussian distribution</a:t>
            </a:r>
          </a:p>
          <a:p>
            <a:r>
              <a:rPr lang="en-GB" b="1" dirty="0"/>
              <a:t>Problem: </a:t>
            </a:r>
            <a:r>
              <a:rPr lang="en-GB" dirty="0"/>
              <a:t>	We are assuming the </a:t>
            </a:r>
            <a:r>
              <a:rPr lang="en-GB" dirty="0" err="1"/>
              <a:t>Optitrack’s</a:t>
            </a:r>
            <a:r>
              <a:rPr lang="en-GB" dirty="0"/>
              <a:t> ground truth is perfect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41E3C8-FD14-492E-B1A7-97CFB7473321}"/>
              </a:ext>
            </a:extLst>
          </p:cNvPr>
          <p:cNvSpPr/>
          <p:nvPr/>
        </p:nvSpPr>
        <p:spPr>
          <a:xfrm>
            <a:off x="281061" y="1570441"/>
            <a:ext cx="86004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4472C4">
                  <a:lumMod val="60000"/>
                  <a:lumOff val="40000"/>
                </a:srgbClr>
              </a:buClr>
              <a:buSzPct val="80000"/>
            </a:pPr>
            <a:r>
              <a:rPr lang="en-GB" sz="2800" b="1" dirty="0">
                <a:solidFill>
                  <a:srgbClr val="FF0000"/>
                </a:solidFill>
                <a:ea typeface="+mj-ea"/>
                <a:cs typeface="+mj-cs"/>
              </a:rPr>
              <a:t>Not Assuming Independent Noise in Quaternions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E16EE39-9B60-4A77-8D41-18FE2FE78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535" y="2247209"/>
            <a:ext cx="107156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69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2AFE2A78-BB46-4D32-A5AE-22699B4C89A7}"/>
              </a:ext>
            </a:extLst>
          </p:cNvPr>
          <p:cNvSpPr/>
          <p:nvPr/>
        </p:nvSpPr>
        <p:spPr>
          <a:xfrm>
            <a:off x="0" y="1712340"/>
            <a:ext cx="12192000" cy="51456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C0916-8CC9-46CD-9572-6D548F0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382960" cy="1400530"/>
          </a:xfrm>
        </p:spPr>
        <p:txBody>
          <a:bodyPr/>
          <a:lstStyle/>
          <a:p>
            <a:r>
              <a:rPr lang="en-GB" dirty="0"/>
              <a:t>Covariance Matrix Definition - Final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A8E374-9D0D-4B9A-99AB-87DA48DFD898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pic>
        <p:nvPicPr>
          <p:cNvPr id="1026" name="Picture 2" descr="https://scontent.flis7-1.fna.fbcdn.net/v/t35.0-12/24992866_10209953834955505_791161866_o.png?oh=707104eccd7a061eb3b55f9f03875a27&amp;oe=5A2B3413">
            <a:extLst>
              <a:ext uri="{FF2B5EF4-FFF2-40B4-BE49-F238E27FC236}">
                <a16:creationId xmlns:a16="http://schemas.microsoft.com/office/drawing/2014/main" id="{E255645E-4E2E-4499-8A5B-19BFE7F73D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40" y="1785514"/>
            <a:ext cx="10206616" cy="461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930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92F4383-B93F-4851-BFEB-42585E85B346}"/>
              </a:ext>
            </a:extLst>
          </p:cNvPr>
          <p:cNvSpPr/>
          <p:nvPr/>
        </p:nvSpPr>
        <p:spPr>
          <a:xfrm>
            <a:off x="0" y="1712340"/>
            <a:ext cx="12192000" cy="51456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FC0916-8CC9-46CD-9572-6D548F0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382960" cy="1400530"/>
          </a:xfrm>
        </p:spPr>
        <p:txBody>
          <a:bodyPr/>
          <a:lstStyle/>
          <a:p>
            <a:r>
              <a:rPr lang="en-GB" dirty="0"/>
              <a:t>Covariance Matrix Definition - Final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A8E374-9D0D-4B9A-99AB-87DA48DFD898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C257E9DA-945A-4021-855B-03D9502F7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201" y="2032353"/>
            <a:ext cx="11363597" cy="38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38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6F50-13CF-4412-89CA-35B06AF6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Profiling the Code:</a:t>
            </a:r>
          </a:p>
        </p:txBody>
      </p:sp>
      <p:pic>
        <p:nvPicPr>
          <p:cNvPr id="6" name="Content Placeholder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F9E0E12-1938-40B1-8808-3FB0CF0ED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39" y="-1"/>
            <a:ext cx="5262562" cy="683093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22C08B1-CB63-4EEB-9CE8-FE17DC4D40E3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CBCA7-EEBD-41CB-8B6F-F90D7DAD895C}"/>
              </a:ext>
            </a:extLst>
          </p:cNvPr>
          <p:cNvSpPr/>
          <p:nvPr/>
        </p:nvSpPr>
        <p:spPr>
          <a:xfrm>
            <a:off x="183587" y="3181138"/>
            <a:ext cx="65622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Note: </a:t>
            </a:r>
          </a:p>
          <a:p>
            <a:r>
              <a:rPr lang="en-GB" b="1" dirty="0"/>
              <a:t>To spare time in Kalman calculation, we passed all the visualizing part to another process visio.py </a:t>
            </a:r>
          </a:p>
          <a:p>
            <a:r>
              <a:rPr lang="en-GB" b="1" dirty="0"/>
              <a:t>(even though it is supposed to run in different thread)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475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2C08B1-CB63-4EEB-9CE8-FE17DC4D40E3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BB051F-82F5-42AD-A149-B5E6847756D1}"/>
              </a:ext>
            </a:extLst>
          </p:cNvPr>
          <p:cNvSpPr txBox="1">
            <a:spLocks/>
          </p:cNvSpPr>
          <p:nvPr/>
        </p:nvSpPr>
        <p:spPr>
          <a:xfrm>
            <a:off x="275303" y="790548"/>
            <a:ext cx="3945318" cy="389575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Using acceleration to estimate altitude bias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042970D-C538-4E03-B8E7-B30A4F2A21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8348" y="1168707"/>
                <a:ext cx="4872039" cy="101349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pt-PT" sz="4000" b="1" i="1" smtClean="0">
                              <a:latin typeface="Cambria Math" panose="02040503050406030204" pitchFamily="18" charset="0"/>
                            </a:rPr>
                            <m:t>𝒃𝒐𝒅𝒚</m:t>
                          </m:r>
                        </m:sub>
                      </m:sSub>
                      <m:r>
                        <a:rPr lang="pt-PT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pt-PT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pt-PT" sz="4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𝒘𝒐𝒓𝒍𝒅</m:t>
                          </m:r>
                        </m:sub>
                      </m:sSub>
                    </m:oMath>
                  </m:oMathPara>
                </a14:m>
                <a:endParaRPr lang="pt-PT" sz="4000" b="1" dirty="0">
                  <a:ea typeface="Cambria Math" panose="02040503050406030204" pitchFamily="18" charset="0"/>
                </a:endParaRPr>
              </a:p>
              <a:p>
                <a:endParaRPr lang="en-GB" sz="4000" b="1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7042970D-C538-4E03-B8E7-B30A4F2A21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348" y="1168707"/>
                <a:ext cx="4872039" cy="1013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8ADC7B57-B813-49E5-ACE0-08CDDF845F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35361" y="2106310"/>
                <a:ext cx="6381336" cy="75460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sSub>
                            <m:sSubPr>
                              <m:ctrlPr>
                                <a:rPr lang="pt-PT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4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PT" sz="4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sub>
                      </m:sSub>
                      <m:r>
                        <a:rPr lang="pt-PT" sz="4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PT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𝒔𝒆𝒏</m:t>
                      </m:r>
                      <m:r>
                        <a:rPr lang="pt-PT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sz="4000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𝛉</m:t>
                      </m:r>
                      <m:r>
                        <a:rPr lang="pt-PT" sz="4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PT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pt-PT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pt-PT" sz="4000" b="1" dirty="0">
                  <a:ea typeface="Cambria Math" panose="02040503050406030204" pitchFamily="18" charset="0"/>
                </a:endParaRPr>
              </a:p>
              <a:p>
                <a:endParaRPr lang="en-GB" sz="4000" b="1" dirty="0"/>
              </a:p>
            </p:txBody>
          </p:sp>
        </mc:Choice>
        <mc:Fallback xmlns="">
          <p:sp>
            <p:nvSpPr>
              <p:cNvPr id="9" name="Title 1">
                <a:extLst>
                  <a:ext uri="{FF2B5EF4-FFF2-40B4-BE49-F238E27FC236}">
                    <a16:creationId xmlns:a16="http://schemas.microsoft.com/office/drawing/2014/main" id="{8ADC7B57-B813-49E5-ACE0-08CDDF845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361" y="2106310"/>
                <a:ext cx="6381336" cy="7546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36632F7-3A96-40CB-B03A-F3C8A44F94FF}"/>
              </a:ext>
            </a:extLst>
          </p:cNvPr>
          <p:cNvSpPr/>
          <p:nvPr/>
        </p:nvSpPr>
        <p:spPr>
          <a:xfrm>
            <a:off x="5041196" y="1340198"/>
            <a:ext cx="13356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1</a:t>
            </a:r>
            <a:r>
              <a:rPr lang="en-GB" sz="2400" b="1" baseline="30000" dirty="0">
                <a:solidFill>
                  <a:schemeClr val="accent6"/>
                </a:solidFill>
              </a:rPr>
              <a:t>st</a:t>
            </a:r>
            <a:r>
              <a:rPr lang="en-GB" sz="2400" b="1" dirty="0">
                <a:solidFill>
                  <a:schemeClr val="accent6"/>
                </a:solidFill>
              </a:rPr>
              <a:t> Step:</a:t>
            </a:r>
            <a:endParaRPr lang="en-GB" sz="2400" dirty="0">
              <a:solidFill>
                <a:schemeClr val="accent6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F14BB8-8BC9-48E4-BF3D-B6510FFF4A7D}"/>
              </a:ext>
            </a:extLst>
          </p:cNvPr>
          <p:cNvSpPr/>
          <p:nvPr/>
        </p:nvSpPr>
        <p:spPr>
          <a:xfrm>
            <a:off x="5041196" y="2290721"/>
            <a:ext cx="1444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2</a:t>
            </a:r>
            <a:r>
              <a:rPr lang="en-GB" sz="2400" b="1" baseline="30000" dirty="0">
                <a:solidFill>
                  <a:schemeClr val="accent6"/>
                </a:solidFill>
              </a:rPr>
              <a:t>nd</a:t>
            </a:r>
            <a:r>
              <a:rPr lang="en-GB" sz="2400" b="1" dirty="0">
                <a:solidFill>
                  <a:schemeClr val="accent6"/>
                </a:solidFill>
              </a:rPr>
              <a:t> Step:</a:t>
            </a:r>
            <a:endParaRPr lang="en-GB" sz="2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82FF2ACF-23B7-40BC-A706-8A8818D53E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9785" y="2798618"/>
                <a:ext cx="6012488" cy="81548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4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sSub>
                            <m:sSubPr>
                              <m:ctrlPr>
                                <a:rPr lang="pt-PT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4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pt-PT" sz="4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</m:sub>
                      </m:sSub>
                      <m:r>
                        <a:rPr lang="pt-PT" sz="4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PT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𝒔𝒆𝒏</m:t>
                      </m:r>
                      <m:r>
                        <a:rPr lang="pt-PT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sz="4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𝛟</m:t>
                      </m:r>
                      <m:r>
                        <a:rPr lang="pt-PT" sz="4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pt-PT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r>
                        <a:rPr lang="pt-PT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𝝓</m:t>
                      </m:r>
                    </m:oMath>
                  </m:oMathPara>
                </a14:m>
                <a:endParaRPr lang="pt-PT" sz="4000" b="1" dirty="0">
                  <a:ea typeface="Cambria Math" panose="02040503050406030204" pitchFamily="18" charset="0"/>
                </a:endParaRPr>
              </a:p>
              <a:p>
                <a:endParaRPr lang="en-GB" sz="4000" b="1" dirty="0"/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82FF2ACF-23B7-40BC-A706-8A8818D53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785" y="2798618"/>
                <a:ext cx="6012488" cy="8154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190809A7-1B70-4535-AB13-9F0194303E1B}"/>
              </a:ext>
            </a:extLst>
          </p:cNvPr>
          <p:cNvSpPr/>
          <p:nvPr/>
        </p:nvSpPr>
        <p:spPr>
          <a:xfrm>
            <a:off x="1270557" y="3796348"/>
            <a:ext cx="1386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3</a:t>
            </a:r>
            <a:r>
              <a:rPr lang="en-GB" sz="2400" b="1" baseline="30000" dirty="0">
                <a:solidFill>
                  <a:schemeClr val="accent6"/>
                </a:solidFill>
              </a:rPr>
              <a:t>rd</a:t>
            </a:r>
            <a:r>
              <a:rPr lang="en-GB" sz="2400" b="1" dirty="0">
                <a:solidFill>
                  <a:schemeClr val="accent6"/>
                </a:solidFill>
              </a:rPr>
              <a:t> Step:</a:t>
            </a:r>
            <a:endParaRPr lang="en-GB" sz="2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47853D90-5FD5-4860-BB28-B270CE4733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57475" y="3660334"/>
                <a:ext cx="9934575" cy="825615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457200" rtl="0" eaLnBrk="1" latinLnBrk="0" hangingPunct="1">
                  <a:spcBef>
                    <a:spcPct val="0"/>
                  </a:spcBef>
                  <a:buNone/>
                  <a:defRPr sz="4200" b="0" i="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eaLnBrk="1" hangingPunct="1">
                  <a:defRPr>
                    <a:solidFill>
                      <a:schemeClr val="tx2"/>
                    </a:solidFill>
                  </a:defRPr>
                </a:lvl2pPr>
                <a:lvl3pPr eaLnBrk="1" hangingPunct="1">
                  <a:defRPr>
                    <a:solidFill>
                      <a:schemeClr val="tx2"/>
                    </a:solidFill>
                  </a:defRPr>
                </a:lvl3pPr>
                <a:lvl4pPr eaLnBrk="1" hangingPunct="1">
                  <a:defRPr>
                    <a:solidFill>
                      <a:schemeClr val="tx2"/>
                    </a:solidFill>
                  </a:defRPr>
                </a:lvl4pPr>
                <a:lvl5pPr eaLnBrk="1" hangingPunct="1">
                  <a:defRPr>
                    <a:solidFill>
                      <a:schemeClr val="tx2"/>
                    </a:solidFill>
                  </a:defRPr>
                </a:lvl5pPr>
                <a:lvl6pPr eaLnBrk="1" hangingPunct="1">
                  <a:defRPr>
                    <a:solidFill>
                      <a:schemeClr val="tx2"/>
                    </a:solidFill>
                  </a:defRPr>
                </a:lvl6pPr>
                <a:lvl7pPr eaLnBrk="1" hangingPunct="1">
                  <a:defRPr>
                    <a:solidFill>
                      <a:schemeClr val="tx2"/>
                    </a:solidFill>
                  </a:defRPr>
                </a:lvl7pPr>
                <a:lvl8pPr eaLnBrk="1" hangingPunct="1">
                  <a:defRPr>
                    <a:solidFill>
                      <a:schemeClr val="tx2"/>
                    </a:solidFill>
                  </a:defRPr>
                </a:lvl8pPr>
                <a:lvl9pPr eaLnBrk="1" hangingPunct="1">
                  <a:defRPr>
                    <a:solidFill>
                      <a:schemeClr val="tx2"/>
                    </a:solidFill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𝒂𝒄𝒄</m:t>
                              </m:r>
                            </m:sub>
                          </m:sSub>
                          <m: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e>
                        <m:sub>
                          <m:r>
                            <a:rPr lang="pt-PT" sz="4000" b="1" i="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𝐚𝐜𝐜</m:t>
                          </m:r>
                        </m:sub>
                      </m:sSub>
                      <m:r>
                        <a:rPr lang="pt-PT" sz="4000" b="1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𝛙</m:t>
                          </m:r>
                        </m:e>
                        <m:sub>
                          <m: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𝒑𝒓𝒆𝒅</m:t>
                          </m:r>
                        </m:sub>
                      </m:sSub>
                      <m:r>
                        <a:rPr lang="pt-PT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sSub>
                            <m:sSubPr>
                              <m:ctrlP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e>
                            <m:sub>
                              <m: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𝒂𝒄𝒄</m:t>
                              </m:r>
                            </m:sub>
                          </m:sSub>
                        </m:sub>
                      </m:sSub>
                      <m:r>
                        <a:rPr lang="pt-PT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sSub>
                            <m:sSubPr>
                              <m:ctrlP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  <m:sub>
                              <m: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𝒂𝒄𝒄</m:t>
                              </m:r>
                            </m:sub>
                          </m:sSub>
                        </m:sub>
                      </m:sSub>
                      <m:r>
                        <a:rPr lang="pt-PT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sSub>
                            <m:sSubPr>
                              <m:ctrlP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  <m:sub>
                              <m: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𝒂𝒄𝒄</m:t>
                              </m:r>
                            </m:sub>
                          </m:sSub>
                        </m:sub>
                      </m:sSub>
                      <m:r>
                        <a:rPr lang="pt-PT" sz="4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sSub>
                            <m:sSubPr>
                              <m:ctrlP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e>
                            <m:sub>
                              <m: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𝒂𝒄𝒄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pt-PT" sz="4000" b="1" dirty="0">
                  <a:ea typeface="Cambria Math" panose="02040503050406030204" pitchFamily="18" charset="0"/>
                </a:endParaRPr>
              </a:p>
              <a:p>
                <a:endParaRPr lang="en-GB" sz="4000" b="1" dirty="0"/>
              </a:p>
            </p:txBody>
          </p:sp>
        </mc:Choice>
        <mc:Fallback xmlns="">
          <p:sp>
            <p:nvSpPr>
              <p:cNvPr id="14" name="Title 1">
                <a:extLst>
                  <a:ext uri="{FF2B5EF4-FFF2-40B4-BE49-F238E27FC236}">
                    <a16:creationId xmlns:a16="http://schemas.microsoft.com/office/drawing/2014/main" id="{47853D90-5FD5-4860-BB28-B270CE47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475" y="3660334"/>
                <a:ext cx="9934575" cy="8256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76262F5-F44C-4570-A431-8A4FA6238BAF}"/>
              </a:ext>
            </a:extLst>
          </p:cNvPr>
          <p:cNvSpPr/>
          <p:nvPr/>
        </p:nvSpPr>
        <p:spPr>
          <a:xfrm>
            <a:off x="262744" y="4950387"/>
            <a:ext cx="4525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>
                <a:solidFill>
                  <a:schemeClr val="accent6"/>
                </a:solidFill>
              </a:rPr>
              <a:t>4</a:t>
            </a:r>
            <a:r>
              <a:rPr lang="en-GB" sz="2400" b="1" baseline="30000" dirty="0">
                <a:solidFill>
                  <a:schemeClr val="accent6"/>
                </a:solidFill>
              </a:rPr>
              <a:t>th</a:t>
            </a:r>
            <a:r>
              <a:rPr lang="en-GB" sz="2400" b="1" dirty="0">
                <a:solidFill>
                  <a:schemeClr val="accent6"/>
                </a:solidFill>
              </a:rPr>
              <a:t> Step Update Step Kalman:</a:t>
            </a:r>
            <a:endParaRPr lang="en-GB" sz="2400" dirty="0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2FB4A4-6843-4E9B-AD4F-F1F7996FBECE}"/>
                  </a:ext>
                </a:extLst>
              </p:cNvPr>
              <p:cNvSpPr/>
              <p:nvPr/>
            </p:nvSpPr>
            <p:spPr>
              <a:xfrm>
                <a:off x="2525543" y="4980869"/>
                <a:ext cx="9094284" cy="14754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40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PT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pt-PT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b>
                          <m:r>
                            <a:rPr lang="pt-PT" sz="4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𝒃𝒊𝒂𝒔</m:t>
                          </m:r>
                        </m:sub>
                      </m:sSub>
                      <m:r>
                        <a:rPr lang="pt-PT" sz="4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4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PT" sz="40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PT" sz="40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pt-PT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pt-PT" sz="40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PT" sz="4000" b="1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𝒒</m:t>
                                          </m:r>
                                        </m:e>
                                        <m:sub>
                                          <m:r>
                                            <a:rPr lang="pt-PT" sz="4000" b="1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pt-PT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𝒑𝒓𝒆𝒅𝒊𝒄𝒕𝒊𝒐𝒏</m:t>
                                      </m:r>
                                    </m:sub>
                                  </m:sSub>
                                  <m:r>
                                    <a:rPr lang="pt-PT" sz="40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PT" sz="40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pt-PT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4000" b="1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e>
                                    <m:sub>
                                      <m:r>
                                        <a:rPr lang="pt-PT" sz="4000" b="1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𝒂𝒄𝒄</m:t>
                                      </m:r>
                                    </m:sub>
                                  </m:sSub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PT" sz="40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40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pt-PT" sz="4000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pt-PT" sz="4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4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PT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pt-PT" sz="40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sub>
                          <m:r>
                            <a:rPr lang="pt-PT" sz="4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𝒃𝒊𝒂𝒔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2FB4A4-6843-4E9B-AD4F-F1F7996FB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543" y="4980869"/>
                <a:ext cx="9094284" cy="14754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646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2C08B1-CB63-4EEB-9CE8-FE17DC4D40E3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BB051F-82F5-42AD-A149-B5E6847756D1}"/>
              </a:ext>
            </a:extLst>
          </p:cNvPr>
          <p:cNvSpPr txBox="1">
            <a:spLocks/>
          </p:cNvSpPr>
          <p:nvPr/>
        </p:nvSpPr>
        <p:spPr>
          <a:xfrm>
            <a:off x="0" y="810131"/>
            <a:ext cx="3597450" cy="39069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Using acceleration to estimate altitude bias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130B65-B297-454D-BB69-EA442EE4641E}"/>
              </a:ext>
            </a:extLst>
          </p:cNvPr>
          <p:cNvSpPr txBox="1">
            <a:spLocks/>
          </p:cNvSpPr>
          <p:nvPr/>
        </p:nvSpPr>
        <p:spPr>
          <a:xfrm>
            <a:off x="4825116" y="790548"/>
            <a:ext cx="3019425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Results: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74834D-09E4-45D9-96CE-677AE7A9E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33" y="1721224"/>
            <a:ext cx="8707816" cy="467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40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2C08B1-CB63-4EEB-9CE8-FE17DC4D40E3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8BB051F-82F5-42AD-A149-B5E6847756D1}"/>
              </a:ext>
            </a:extLst>
          </p:cNvPr>
          <p:cNvSpPr txBox="1">
            <a:spLocks/>
          </p:cNvSpPr>
          <p:nvPr/>
        </p:nvSpPr>
        <p:spPr>
          <a:xfrm>
            <a:off x="0" y="810131"/>
            <a:ext cx="3597450" cy="390695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Using acceleration to estimate altitude bias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4130B65-B297-454D-BB69-EA442EE4641E}"/>
              </a:ext>
            </a:extLst>
          </p:cNvPr>
          <p:cNvSpPr txBox="1">
            <a:spLocks/>
          </p:cNvSpPr>
          <p:nvPr/>
        </p:nvSpPr>
        <p:spPr>
          <a:xfrm>
            <a:off x="4825116" y="790548"/>
            <a:ext cx="3019425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Results: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7678C5-FF5B-4F88-BA9C-0CFA73D36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50" y="1690254"/>
            <a:ext cx="8569644" cy="46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9BE32-22CB-4629-B661-5AA71CB0F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82" y="619098"/>
            <a:ext cx="3387549" cy="2043837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Using pressure to</a:t>
            </a:r>
            <a:br>
              <a:rPr lang="en-GB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estimate altitude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C6D74B-6D4A-4821-A15F-EAAC2E1C33EA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6EC45A-DBA9-4FCB-B186-1A82A58B1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680" y="3743327"/>
            <a:ext cx="4183592" cy="31449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4B7152-451B-4198-A3F6-BEAA5257C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23" y="632697"/>
            <a:ext cx="4183594" cy="31449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D6BEDD-49E5-4073-9BA4-0698C5327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524" y="3724773"/>
            <a:ext cx="4208274" cy="31634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98ED65-2086-4F47-BE7F-DE3B19B0A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998" y="623420"/>
            <a:ext cx="4208274" cy="316346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6D8029-C45B-4A1F-806D-16D2A0DE9270}"/>
              </a:ext>
            </a:extLst>
          </p:cNvPr>
          <p:cNvSpPr/>
          <p:nvPr/>
        </p:nvSpPr>
        <p:spPr>
          <a:xfrm>
            <a:off x="6674298" y="956538"/>
            <a:ext cx="958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1</a:t>
            </a:r>
            <a:r>
              <a:rPr lang="en-GB" b="1" baseline="30000" dirty="0">
                <a:solidFill>
                  <a:srgbClr val="FF0000"/>
                </a:solidFill>
              </a:rPr>
              <a:t>st</a:t>
            </a:r>
            <a:r>
              <a:rPr lang="en-GB" b="1" dirty="0">
                <a:solidFill>
                  <a:srgbClr val="FF0000"/>
                </a:solidFill>
              </a:rPr>
              <a:t> bag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D4174D-69DE-4137-85E0-000718B3AA37}"/>
              </a:ext>
            </a:extLst>
          </p:cNvPr>
          <p:cNvSpPr/>
          <p:nvPr/>
        </p:nvSpPr>
        <p:spPr>
          <a:xfrm>
            <a:off x="4522707" y="4100726"/>
            <a:ext cx="99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3</a:t>
            </a:r>
            <a:r>
              <a:rPr lang="en-GB" b="1" baseline="30000" dirty="0">
                <a:solidFill>
                  <a:srgbClr val="FF0000"/>
                </a:solidFill>
              </a:rPr>
              <a:t>rd</a:t>
            </a:r>
            <a:r>
              <a:rPr lang="en-GB" b="1" dirty="0">
                <a:solidFill>
                  <a:srgbClr val="FF0000"/>
                </a:solidFill>
              </a:rPr>
              <a:t> bag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8E36C1-9ECE-47ED-AB4F-4D0C44BE6381}"/>
              </a:ext>
            </a:extLst>
          </p:cNvPr>
          <p:cNvSpPr/>
          <p:nvPr/>
        </p:nvSpPr>
        <p:spPr>
          <a:xfrm>
            <a:off x="8674058" y="4076445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7</a:t>
            </a:r>
            <a:r>
              <a:rPr lang="en-GB" b="1" baseline="30000" dirty="0">
                <a:solidFill>
                  <a:srgbClr val="FF0000"/>
                </a:solidFill>
              </a:rPr>
              <a:t>th</a:t>
            </a:r>
            <a:r>
              <a:rPr lang="en-GB" b="1" dirty="0">
                <a:solidFill>
                  <a:srgbClr val="FF0000"/>
                </a:solidFill>
              </a:rPr>
              <a:t> bag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BA2EDD-D058-47E2-BA9E-092C83320360}"/>
              </a:ext>
            </a:extLst>
          </p:cNvPr>
          <p:cNvSpPr/>
          <p:nvPr/>
        </p:nvSpPr>
        <p:spPr>
          <a:xfrm>
            <a:off x="10767172" y="916653"/>
            <a:ext cx="994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5</a:t>
            </a:r>
            <a:r>
              <a:rPr lang="en-GB" b="1" baseline="30000" dirty="0">
                <a:solidFill>
                  <a:srgbClr val="FF0000"/>
                </a:solidFill>
              </a:rPr>
              <a:t>th</a:t>
            </a:r>
            <a:r>
              <a:rPr lang="en-GB" b="1" dirty="0">
                <a:solidFill>
                  <a:srgbClr val="FF0000"/>
                </a:solidFill>
              </a:rPr>
              <a:t> bag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BC8C0F1-1D60-45DE-AFC1-995D40DE19DA}"/>
              </a:ext>
            </a:extLst>
          </p:cNvPr>
          <p:cNvSpPr txBox="1">
            <a:spLocks/>
          </p:cNvSpPr>
          <p:nvPr/>
        </p:nvSpPr>
        <p:spPr>
          <a:xfrm>
            <a:off x="210100" y="3675456"/>
            <a:ext cx="3387549" cy="20438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b="1" dirty="0"/>
              <a:t>Calculated correlation bag junction: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A62AAB-191D-4F96-B179-02873B398076}"/>
                  </a:ext>
                </a:extLst>
              </p:cNvPr>
              <p:cNvSpPr/>
              <p:nvPr/>
            </p:nvSpPr>
            <p:spPr>
              <a:xfrm>
                <a:off x="210100" y="5700498"/>
                <a:ext cx="1736346" cy="8109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𝟎𝟎𝟎𝟎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   −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𝟔𝟖𝟏𝟗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</m:e>
                            <m:e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𝟔𝟖𝟏𝟗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GB" sz="2800" b="1" i="1" dirty="0">
                                  <a:latin typeface="Cambria Math" panose="02040503050406030204" pitchFamily="18" charset="0"/>
                                </a:rPr>
                                <m:t>𝟎𝟎𝟎𝟎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GB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6A62AAB-191D-4F96-B179-02873B3980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00" y="5700498"/>
                <a:ext cx="1736346" cy="810991"/>
              </a:xfrm>
              <a:prstGeom prst="rect">
                <a:avLst/>
              </a:prstGeom>
              <a:blipFill>
                <a:blip r:embed="rId6"/>
                <a:stretch>
                  <a:fillRect r="-94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9749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08FC-0C71-43D3-8FCB-12A961791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0"/>
            <a:ext cx="9404723" cy="1400530"/>
          </a:xfrm>
        </p:spPr>
        <p:txBody>
          <a:bodyPr/>
          <a:lstStyle/>
          <a:p>
            <a:r>
              <a:rPr lang="en-GB" sz="5400" b="1" dirty="0"/>
              <a:t>Visualizing data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99AF179F-D13A-4FAD-8E9A-96B59F664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105" y="905707"/>
            <a:ext cx="10163604" cy="5714237"/>
          </a:xfrm>
          <a:prstGeom prst="rect">
            <a:avLst/>
          </a:prstGeom>
        </p:spPr>
      </p:pic>
      <p:sp>
        <p:nvSpPr>
          <p:cNvPr id="4" name="AutoShape 1" descr="Screenshot from 2017-12-07 18-04-41.png">
            <a:extLst>
              <a:ext uri="{FF2B5EF4-FFF2-40B4-BE49-F238E27FC236}">
                <a16:creationId xmlns:a16="http://schemas.microsoft.com/office/drawing/2014/main" id="{68476423-D978-4D21-A084-6A63519E31E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068815D-8753-40E4-866E-2E13B840E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7310" y="905707"/>
            <a:ext cx="12192000" cy="0"/>
          </a:xfrm>
          <a:prstGeom prst="rect">
            <a:avLst/>
          </a:prstGeom>
          <a:solidFill>
            <a:srgbClr val="3D46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tlasGrotesk"/>
              </a:rPr>
            </a:b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AutoShape 3" descr="Screenshot from 2017-12-07 18-04-41.png">
            <a:extLst>
              <a:ext uri="{FF2B5EF4-FFF2-40B4-BE49-F238E27FC236}">
                <a16:creationId xmlns:a16="http://schemas.microsoft.com/office/drawing/2014/main" id="{FC238070-C5A9-451D-A355-CBB4329BC27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1101533-8CB2-42AD-B66C-B3DDEA81D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152400"/>
            <a:ext cx="12192000" cy="0"/>
          </a:xfrm>
          <a:prstGeom prst="rect">
            <a:avLst/>
          </a:prstGeom>
          <a:solidFill>
            <a:srgbClr val="3D464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PT" altLang="pt-PT" sz="1000" b="0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tlasGrotesk"/>
              </a:rPr>
            </a:br>
            <a:endParaRPr kumimoji="0" lang="pt-PT" altLang="pt-P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93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59A94-45E5-42F6-BFB5-520870784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b="1" dirty="0"/>
              <a:t>Result Analysis</a:t>
            </a:r>
          </a:p>
        </p:txBody>
      </p:sp>
    </p:spTree>
    <p:extLst>
      <p:ext uri="{BB962C8B-B14F-4D97-AF65-F5344CB8AC3E}">
        <p14:creationId xmlns:p14="http://schemas.microsoft.com/office/powerpoint/2010/main" val="3678894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0916-8CC9-46CD-9572-6D548F012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Presentation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20E33-B614-4B68-B6CA-AB55EDF6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21976"/>
            <a:ext cx="8946541" cy="512954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ROS final schematic (node schematic and topic schematic)</a:t>
            </a:r>
          </a:p>
          <a:p>
            <a:r>
              <a:rPr lang="en-GB" dirty="0" err="1"/>
              <a:t>Ar_track_alvar</a:t>
            </a:r>
            <a:r>
              <a:rPr lang="en-GB" dirty="0"/>
              <a:t> considerations</a:t>
            </a:r>
          </a:p>
          <a:p>
            <a:r>
              <a:rPr lang="en-GB" dirty="0"/>
              <a:t>Kalman Filtering</a:t>
            </a:r>
          </a:p>
          <a:p>
            <a:pPr lvl="1"/>
            <a:r>
              <a:rPr lang="en-GB" dirty="0"/>
              <a:t>State Matrix Definition</a:t>
            </a:r>
          </a:p>
          <a:p>
            <a:pPr lvl="1"/>
            <a:r>
              <a:rPr lang="en-GB" dirty="0"/>
              <a:t>Observation Matrix Definition</a:t>
            </a:r>
          </a:p>
          <a:p>
            <a:pPr lvl="1"/>
            <a:r>
              <a:rPr lang="en-GB" dirty="0"/>
              <a:t>Sensor Covariance Matrices Definition</a:t>
            </a:r>
          </a:p>
          <a:p>
            <a:pPr lvl="1"/>
            <a:r>
              <a:rPr lang="en-GB" dirty="0"/>
              <a:t>Kalman Prediction Step</a:t>
            </a:r>
          </a:p>
          <a:p>
            <a:pPr lvl="1"/>
            <a:r>
              <a:rPr lang="en-GB" dirty="0"/>
              <a:t>Kalman Matching Step</a:t>
            </a:r>
          </a:p>
          <a:p>
            <a:pPr lvl="1"/>
            <a:r>
              <a:rPr lang="en-GB" dirty="0"/>
              <a:t>Kalman Update Step</a:t>
            </a:r>
          </a:p>
          <a:p>
            <a:pPr lvl="1"/>
            <a:r>
              <a:rPr lang="en-GB" dirty="0"/>
              <a:t>Profiling the Code</a:t>
            </a:r>
          </a:p>
          <a:p>
            <a:r>
              <a:rPr lang="en-GB" dirty="0"/>
              <a:t>Visualizing data</a:t>
            </a:r>
          </a:p>
          <a:p>
            <a:r>
              <a:rPr lang="en-GB" dirty="0"/>
              <a:t>Result Analysis</a:t>
            </a:r>
          </a:p>
          <a:p>
            <a:r>
              <a:rPr lang="en-GB" dirty="0"/>
              <a:t>Conclusions &amp; Future work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993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272A0-F65B-4975-984E-41E99E7C9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b="1" dirty="0"/>
              <a:t>Conclusions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A9769-2BAF-4C8F-B81F-375D86CFD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3346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ECA4-D60C-4B88-B8B5-0E229A018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35" y="117987"/>
            <a:ext cx="9404723" cy="1400530"/>
          </a:xfrm>
        </p:spPr>
        <p:txBody>
          <a:bodyPr/>
          <a:lstStyle/>
          <a:p>
            <a:r>
              <a:rPr lang="en-GB" sz="5400" b="1" dirty="0"/>
              <a:t>ROS final schematic</a:t>
            </a:r>
          </a:p>
        </p:txBody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A11ADD12-238F-4220-989E-66ACA265077B}"/>
              </a:ext>
            </a:extLst>
          </p:cNvPr>
          <p:cNvSpPr/>
          <p:nvPr/>
        </p:nvSpPr>
        <p:spPr>
          <a:xfrm>
            <a:off x="46888" y="3469676"/>
            <a:ext cx="2160000" cy="720000"/>
          </a:xfrm>
          <a:prstGeom prst="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/>
            <a:r>
              <a:rPr lang="en-US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Recording</a:t>
            </a: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B3AE7153-44DC-4F26-BEC0-C876A66A07E9}"/>
              </a:ext>
            </a:extLst>
          </p:cNvPr>
          <p:cNvSpPr/>
          <p:nvPr/>
        </p:nvSpPr>
        <p:spPr>
          <a:xfrm>
            <a:off x="2908598" y="1668138"/>
            <a:ext cx="2160000" cy="720000"/>
          </a:xfrm>
          <a:prstGeom prst="rect">
            <a:avLst/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Fixed </a:t>
            </a:r>
            <a:r>
              <a:rPr lang="en-US" sz="1800" b="0" strike="noStrike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tf</a:t>
            </a:r>
            <a:r>
              <a:rPr lang="en-US" sz="18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broadcaster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CustomShape 9">
            <a:extLst>
              <a:ext uri="{FF2B5EF4-FFF2-40B4-BE49-F238E27FC236}">
                <a16:creationId xmlns:a16="http://schemas.microsoft.com/office/drawing/2014/main" id="{9C13D976-D903-4DF8-95DF-73A108DB9A1F}"/>
              </a:ext>
            </a:extLst>
          </p:cNvPr>
          <p:cNvSpPr/>
          <p:nvPr/>
        </p:nvSpPr>
        <p:spPr>
          <a:xfrm>
            <a:off x="9769974" y="2773315"/>
            <a:ext cx="2160000" cy="720000"/>
          </a:xfrm>
          <a:prstGeom prst="rect">
            <a:avLst/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/>
            <a:r>
              <a:rPr lang="en-US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Rviz</a:t>
            </a:r>
            <a:endParaRPr lang="en-US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10">
            <a:extLst>
              <a:ext uri="{FF2B5EF4-FFF2-40B4-BE49-F238E27FC236}">
                <a16:creationId xmlns:a16="http://schemas.microsoft.com/office/drawing/2014/main" id="{B77C6A23-92DB-41D3-A97B-DE1158189937}"/>
              </a:ext>
            </a:extLst>
          </p:cNvPr>
          <p:cNvSpPr/>
          <p:nvPr/>
        </p:nvSpPr>
        <p:spPr>
          <a:xfrm>
            <a:off x="7109857" y="2699267"/>
            <a:ext cx="2160000" cy="720000"/>
          </a:xfrm>
          <a:prstGeom prst="rect">
            <a:avLst/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/>
            <a:r>
              <a:rPr lang="en-US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Invert marker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B3B9A96-F029-494C-AEB2-B6728ACC687F}"/>
              </a:ext>
            </a:extLst>
          </p:cNvPr>
          <p:cNvCxnSpPr>
            <a:cxnSpLocks/>
            <a:stCxn id="7" idx="3"/>
            <a:endCxn id="11" idx="0"/>
          </p:cNvCxnSpPr>
          <p:nvPr/>
        </p:nvCxnSpPr>
        <p:spPr>
          <a:xfrm>
            <a:off x="5068598" y="2028138"/>
            <a:ext cx="5781376" cy="745177"/>
          </a:xfrm>
          <a:prstGeom prst="bentConnector2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ine 12">
            <a:extLst>
              <a:ext uri="{FF2B5EF4-FFF2-40B4-BE49-F238E27FC236}">
                <a16:creationId xmlns:a16="http://schemas.microsoft.com/office/drawing/2014/main" id="{730A0973-9BB3-4E14-8FB1-CBA7349092CB}"/>
              </a:ext>
            </a:extLst>
          </p:cNvPr>
          <p:cNvSpPr/>
          <p:nvPr/>
        </p:nvSpPr>
        <p:spPr>
          <a:xfrm>
            <a:off x="9269857" y="3059267"/>
            <a:ext cx="500117" cy="0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662DD2A-D9A6-49B7-958B-207CFF7F0AE7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556389" y="3059267"/>
            <a:ext cx="1553468" cy="61959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EE16CC9F-911B-4434-BDDB-4050C11A687A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9269857" y="3493315"/>
            <a:ext cx="1580117" cy="678492"/>
          </a:xfrm>
          <a:prstGeom prst="bentConnector2">
            <a:avLst/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B445357-6256-459F-9BF5-C6040968437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5702009" y="3954609"/>
            <a:ext cx="1407848" cy="217198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stomShape 3">
            <a:extLst>
              <a:ext uri="{FF2B5EF4-FFF2-40B4-BE49-F238E27FC236}">
                <a16:creationId xmlns:a16="http://schemas.microsoft.com/office/drawing/2014/main" id="{7E6D7EC1-7CD5-4109-8A05-9101A9A7AABA}"/>
              </a:ext>
            </a:extLst>
          </p:cNvPr>
          <p:cNvSpPr/>
          <p:nvPr/>
        </p:nvSpPr>
        <p:spPr>
          <a:xfrm>
            <a:off x="3977934" y="3471490"/>
            <a:ext cx="2160000" cy="720000"/>
          </a:xfrm>
          <a:prstGeom prst="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/>
            <a:r>
              <a:rPr lang="en-US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Tracker identification</a:t>
            </a:r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0A7C2D9-5DF9-4A06-9438-B0DE4A34DFC9}"/>
              </a:ext>
            </a:extLst>
          </p:cNvPr>
          <p:cNvCxnSpPr>
            <a:cxnSpLocks/>
            <a:stCxn id="4" idx="2"/>
            <a:endCxn id="6" idx="2"/>
          </p:cNvCxnSpPr>
          <p:nvPr/>
        </p:nvCxnSpPr>
        <p:spPr>
          <a:xfrm rot="16200000" flipH="1">
            <a:off x="4487307" y="829256"/>
            <a:ext cx="342131" cy="7062969"/>
          </a:xfrm>
          <a:prstGeom prst="bentConnector3">
            <a:avLst>
              <a:gd name="adj1" fmla="val 298329"/>
            </a:avLst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5882F27-FDF0-4638-BF80-768D655B41A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2206888" y="3829676"/>
            <a:ext cx="1771046" cy="1814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stomShape 9">
            <a:extLst>
              <a:ext uri="{FF2B5EF4-FFF2-40B4-BE49-F238E27FC236}">
                <a16:creationId xmlns:a16="http://schemas.microsoft.com/office/drawing/2014/main" id="{D798C0C9-69F0-4D7B-AAE6-458FFDC5E02F}"/>
              </a:ext>
            </a:extLst>
          </p:cNvPr>
          <p:cNvSpPr/>
          <p:nvPr/>
        </p:nvSpPr>
        <p:spPr>
          <a:xfrm>
            <a:off x="9769974" y="4891807"/>
            <a:ext cx="2160000" cy="720000"/>
          </a:xfrm>
          <a:prstGeom prst="rect">
            <a:avLst/>
          </a:prstGeom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/>
            <a:r>
              <a:rPr lang="en-US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Error Visual</a:t>
            </a: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E30805D5-8C2B-4956-800A-6B40E6FD8ADC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8485500" y="4531807"/>
            <a:ext cx="1284474" cy="720000"/>
          </a:xfrm>
          <a:prstGeom prst="bentConnector3">
            <a:avLst>
              <a:gd name="adj1" fmla="val 1411"/>
            </a:avLst>
          </a:prstGeom>
          <a:ln w="762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stomShape 4">
            <a:extLst>
              <a:ext uri="{FF2B5EF4-FFF2-40B4-BE49-F238E27FC236}">
                <a16:creationId xmlns:a16="http://schemas.microsoft.com/office/drawing/2014/main" id="{8E77E285-C28B-44B7-B8B3-72B93998999B}"/>
              </a:ext>
            </a:extLst>
          </p:cNvPr>
          <p:cNvSpPr/>
          <p:nvPr/>
        </p:nvSpPr>
        <p:spPr>
          <a:xfrm>
            <a:off x="7109857" y="3811807"/>
            <a:ext cx="2160000" cy="720000"/>
          </a:xfrm>
          <a:prstGeom prst="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Kalman</a:t>
            </a:r>
            <a:endParaRPr lang="en-US" sz="1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78AF92-D5E3-4B36-BCC2-48E884DC2223}"/>
              </a:ext>
            </a:extLst>
          </p:cNvPr>
          <p:cNvSpPr/>
          <p:nvPr/>
        </p:nvSpPr>
        <p:spPr>
          <a:xfrm>
            <a:off x="6391419" y="3749629"/>
            <a:ext cx="474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\</a:t>
            </a:r>
            <a:r>
              <a:rPr lang="en-GB" dirty="0" err="1"/>
              <a:t>tf</a:t>
            </a:r>
            <a:endParaRPr lang="en-GB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5F2C050-D162-4084-A4E8-B8DDF8F2CFBF}"/>
              </a:ext>
            </a:extLst>
          </p:cNvPr>
          <p:cNvSpPr/>
          <p:nvPr/>
        </p:nvSpPr>
        <p:spPr>
          <a:xfrm>
            <a:off x="6327461" y="2635645"/>
            <a:ext cx="474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\</a:t>
            </a:r>
            <a:r>
              <a:rPr lang="en-GB" dirty="0" err="1"/>
              <a:t>tf</a:t>
            </a:r>
            <a:endParaRPr lang="en-GB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9E64C0C-06CC-4967-AB9C-A34F3CA504A2}"/>
              </a:ext>
            </a:extLst>
          </p:cNvPr>
          <p:cNvSpPr/>
          <p:nvPr/>
        </p:nvSpPr>
        <p:spPr>
          <a:xfrm>
            <a:off x="9235840" y="2660297"/>
            <a:ext cx="474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\</a:t>
            </a:r>
            <a:r>
              <a:rPr lang="en-GB" dirty="0" err="1"/>
              <a:t>tf</a:t>
            </a:r>
            <a:endParaRPr lang="en-GB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06DA769-C8F5-4B43-BFB4-2DC67A4FA533}"/>
              </a:ext>
            </a:extLst>
          </p:cNvPr>
          <p:cNvSpPr/>
          <p:nvPr/>
        </p:nvSpPr>
        <p:spPr>
          <a:xfrm>
            <a:off x="9245771" y="3749629"/>
            <a:ext cx="474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\</a:t>
            </a:r>
            <a:r>
              <a:rPr lang="en-GB" dirty="0" err="1"/>
              <a:t>tf</a:t>
            </a:r>
            <a:endParaRPr lang="en-GB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2D6E141-C5F1-47A1-8FA6-F80FF1588373}"/>
              </a:ext>
            </a:extLst>
          </p:cNvPr>
          <p:cNvSpPr/>
          <p:nvPr/>
        </p:nvSpPr>
        <p:spPr>
          <a:xfrm>
            <a:off x="2217720" y="3146512"/>
            <a:ext cx="1749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\</a:t>
            </a:r>
            <a:r>
              <a:rPr lang="en-GB" dirty="0" err="1"/>
              <a:t>image_raw</a:t>
            </a:r>
            <a:endParaRPr lang="en-GB" dirty="0"/>
          </a:p>
          <a:p>
            <a:r>
              <a:rPr lang="en-GB" dirty="0"/>
              <a:t>\</a:t>
            </a:r>
            <a:r>
              <a:rPr lang="en-GB" dirty="0" err="1"/>
              <a:t>camera_info</a:t>
            </a:r>
            <a:endParaRPr lang="en-GB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FDC7BEA-CEAD-4312-9A27-7B808724BA4C}"/>
              </a:ext>
            </a:extLst>
          </p:cNvPr>
          <p:cNvSpPr/>
          <p:nvPr/>
        </p:nvSpPr>
        <p:spPr>
          <a:xfrm>
            <a:off x="3308737" y="5309862"/>
            <a:ext cx="22541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\</a:t>
            </a:r>
            <a:r>
              <a:rPr lang="en-GB" dirty="0" err="1"/>
              <a:t>crazyflie</a:t>
            </a:r>
            <a:r>
              <a:rPr lang="en-GB" dirty="0"/>
              <a:t>/</a:t>
            </a:r>
            <a:r>
              <a:rPr lang="en-GB" dirty="0" err="1"/>
              <a:t>imu</a:t>
            </a:r>
            <a:endParaRPr lang="en-GB" dirty="0"/>
          </a:p>
          <a:p>
            <a:r>
              <a:rPr lang="en-GB" dirty="0"/>
              <a:t>\</a:t>
            </a:r>
            <a:r>
              <a:rPr lang="en-GB" dirty="0" err="1"/>
              <a:t>crazyflie</a:t>
            </a:r>
            <a:r>
              <a:rPr lang="en-GB" dirty="0"/>
              <a:t>/pressure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AE784F0-047A-42B4-B3C0-24C310F2E190}"/>
              </a:ext>
            </a:extLst>
          </p:cNvPr>
          <p:cNvSpPr/>
          <p:nvPr/>
        </p:nvSpPr>
        <p:spPr>
          <a:xfrm>
            <a:off x="8223640" y="5309862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\</a:t>
            </a:r>
            <a:r>
              <a:rPr lang="en-GB" dirty="0" err="1"/>
              <a:t>error_msg</a:t>
            </a:r>
            <a:endParaRPr lang="en-GB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E8173E5-3D74-4763-83BF-6067356DDCB6}"/>
              </a:ext>
            </a:extLst>
          </p:cNvPr>
          <p:cNvSpPr/>
          <p:nvPr/>
        </p:nvSpPr>
        <p:spPr>
          <a:xfrm>
            <a:off x="5092479" y="1609599"/>
            <a:ext cx="474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\</a:t>
            </a:r>
            <a:r>
              <a:rPr lang="en-GB" dirty="0" err="1"/>
              <a:t>tf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2707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1BD8-E3B9-48C6-BCCD-F3D5ECF56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39" y="132736"/>
            <a:ext cx="11592232" cy="1400530"/>
          </a:xfrm>
        </p:spPr>
        <p:txBody>
          <a:bodyPr/>
          <a:lstStyle/>
          <a:p>
            <a:r>
              <a:rPr lang="en-GB" sz="5400" b="1" dirty="0" err="1"/>
              <a:t>Ar_track_alvar</a:t>
            </a:r>
            <a:r>
              <a:rPr lang="en-GB" sz="5400" b="1" dirty="0"/>
              <a:t> considerations</a:t>
            </a:r>
          </a:p>
        </p:txBody>
      </p:sp>
      <p:sp>
        <p:nvSpPr>
          <p:cNvPr id="4" name="CustomShape 3">
            <a:extLst>
              <a:ext uri="{FF2B5EF4-FFF2-40B4-BE49-F238E27FC236}">
                <a16:creationId xmlns:a16="http://schemas.microsoft.com/office/drawing/2014/main" id="{B08DEF04-5086-4E3C-B971-8E4E607B3E27}"/>
              </a:ext>
            </a:extLst>
          </p:cNvPr>
          <p:cNvSpPr/>
          <p:nvPr/>
        </p:nvSpPr>
        <p:spPr>
          <a:xfrm>
            <a:off x="6574779" y="2636393"/>
            <a:ext cx="3584010" cy="1666567"/>
          </a:xfrm>
          <a:prstGeom prst="rect">
            <a:avLst/>
          </a:prstGeom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/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Tracker identification:</a:t>
            </a:r>
          </a:p>
          <a:p>
            <a:pPr algn="ctr"/>
            <a:r>
              <a:rPr lang="en-US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\</a:t>
            </a:r>
            <a:r>
              <a:rPr lang="en-US" sz="28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ar_track_alvar</a:t>
            </a:r>
            <a:endParaRPr lang="en-US" sz="2800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154BAAAF-CB06-41F6-A2ED-B9F5C6DF2866}"/>
              </a:ext>
            </a:extLst>
          </p:cNvPr>
          <p:cNvCxnSpPr>
            <a:cxnSpLocks/>
          </p:cNvCxnSpPr>
          <p:nvPr/>
        </p:nvCxnSpPr>
        <p:spPr>
          <a:xfrm>
            <a:off x="10158789" y="3427186"/>
            <a:ext cx="1771046" cy="1814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F607F26-4DDC-4A6A-B2D8-7B77E76CDC81}"/>
              </a:ext>
            </a:extLst>
          </p:cNvPr>
          <p:cNvCxnSpPr>
            <a:cxnSpLocks/>
          </p:cNvCxnSpPr>
          <p:nvPr/>
        </p:nvCxnSpPr>
        <p:spPr>
          <a:xfrm>
            <a:off x="4803733" y="2890227"/>
            <a:ext cx="1771046" cy="1814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C861A0D-A0B6-4577-97BD-3A00B961BF91}"/>
              </a:ext>
            </a:extLst>
          </p:cNvPr>
          <p:cNvSpPr/>
          <p:nvPr/>
        </p:nvSpPr>
        <p:spPr>
          <a:xfrm>
            <a:off x="3417480" y="3196353"/>
            <a:ext cx="2271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\</a:t>
            </a:r>
            <a:r>
              <a:rPr lang="en-GB" sz="2400" dirty="0" err="1"/>
              <a:t>camera_info</a:t>
            </a:r>
            <a:endParaRPr lang="en-GB" sz="24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293909E-0F0F-4707-B7B9-50809A870D38}"/>
              </a:ext>
            </a:extLst>
          </p:cNvPr>
          <p:cNvCxnSpPr>
            <a:cxnSpLocks/>
          </p:cNvCxnSpPr>
          <p:nvPr/>
        </p:nvCxnSpPr>
        <p:spPr>
          <a:xfrm>
            <a:off x="4803733" y="3824994"/>
            <a:ext cx="1771046" cy="1814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F9EF03A-2115-40BD-A585-2659552B7C91}"/>
              </a:ext>
            </a:extLst>
          </p:cNvPr>
          <p:cNvSpPr/>
          <p:nvPr/>
        </p:nvSpPr>
        <p:spPr>
          <a:xfrm>
            <a:off x="3528087" y="2174728"/>
            <a:ext cx="2050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\</a:t>
            </a:r>
            <a:r>
              <a:rPr lang="en-GB" sz="2400" dirty="0" err="1"/>
              <a:t>image_raw</a:t>
            </a:r>
            <a:endParaRPr lang="en-GB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BC3CF-F4A5-4865-B8D4-E1DCCBAED0B9}"/>
              </a:ext>
            </a:extLst>
          </p:cNvPr>
          <p:cNvSpPr/>
          <p:nvPr/>
        </p:nvSpPr>
        <p:spPr>
          <a:xfrm>
            <a:off x="208125" y="1798907"/>
            <a:ext cx="29290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/>
              <a:t>Beginning of flight:</a:t>
            </a:r>
          </a:p>
        </p:txBody>
      </p:sp>
      <p:sp>
        <p:nvSpPr>
          <p:cNvPr id="11" name="CustomShape 5">
            <a:extLst>
              <a:ext uri="{FF2B5EF4-FFF2-40B4-BE49-F238E27FC236}">
                <a16:creationId xmlns:a16="http://schemas.microsoft.com/office/drawing/2014/main" id="{9928B621-9BC3-4A2A-B2FC-DB1D504489A0}"/>
              </a:ext>
            </a:extLst>
          </p:cNvPr>
          <p:cNvSpPr/>
          <p:nvPr/>
        </p:nvSpPr>
        <p:spPr>
          <a:xfrm>
            <a:off x="482564" y="2480872"/>
            <a:ext cx="2160000" cy="720000"/>
          </a:xfrm>
          <a:prstGeom prst="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Calibration</a:t>
            </a:r>
            <a:endParaRPr lang="en-US" sz="2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5D7EDE2-666F-4BBA-B78C-FB2ED68CA321}"/>
              </a:ext>
            </a:extLst>
          </p:cNvPr>
          <p:cNvCxnSpPr>
            <a:cxnSpLocks/>
            <a:stCxn id="11" idx="2"/>
            <a:endCxn id="7" idx="1"/>
          </p:cNvCxnSpPr>
          <p:nvPr/>
        </p:nvCxnSpPr>
        <p:spPr>
          <a:xfrm rot="16200000" flipH="1">
            <a:off x="2376865" y="2386571"/>
            <a:ext cx="226314" cy="1854916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631E889-887E-4B8B-9B41-630102CCDC2F}"/>
              </a:ext>
            </a:extLst>
          </p:cNvPr>
          <p:cNvSpPr/>
          <p:nvPr/>
        </p:nvSpPr>
        <p:spPr>
          <a:xfrm>
            <a:off x="348664" y="4402294"/>
            <a:ext cx="5540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err="1">
                <a:solidFill>
                  <a:schemeClr val="accent1"/>
                </a:solidFill>
              </a:rPr>
              <a:t>ar_track_alvar</a:t>
            </a:r>
            <a:r>
              <a:rPr lang="en-GB" sz="3200" b="1" dirty="0">
                <a:solidFill>
                  <a:schemeClr val="accent1"/>
                </a:solidFill>
              </a:rPr>
              <a:t> parameters: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F84DE7-3E57-4E45-8E24-55DD1A2D1CB7}"/>
              </a:ext>
            </a:extLst>
          </p:cNvPr>
          <p:cNvSpPr/>
          <p:nvPr/>
        </p:nvSpPr>
        <p:spPr>
          <a:xfrm>
            <a:off x="592003" y="5100890"/>
            <a:ext cx="474360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err="1"/>
              <a:t>max_new_marker_error</a:t>
            </a:r>
            <a:r>
              <a:rPr lang="en-GB" sz="2400" dirty="0"/>
              <a:t> 	= 0.08</a:t>
            </a:r>
          </a:p>
          <a:p>
            <a:r>
              <a:rPr lang="en-GB" sz="2400" dirty="0" err="1"/>
              <a:t>max_track_error</a:t>
            </a:r>
            <a:r>
              <a:rPr lang="en-GB" sz="2400" dirty="0"/>
              <a:t> 			= 0.08</a:t>
            </a:r>
          </a:p>
        </p:txBody>
      </p:sp>
    </p:spTree>
    <p:extLst>
      <p:ext uri="{BB962C8B-B14F-4D97-AF65-F5344CB8AC3E}">
        <p14:creationId xmlns:p14="http://schemas.microsoft.com/office/powerpoint/2010/main" val="1547203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F187-D514-400C-91F5-66B77A404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51" y="117987"/>
            <a:ext cx="11916697" cy="1386348"/>
          </a:xfrm>
        </p:spPr>
        <p:txBody>
          <a:bodyPr/>
          <a:lstStyle/>
          <a:p>
            <a:r>
              <a:rPr lang="en-GB" sz="5400" b="1" dirty="0"/>
              <a:t>Extended Kalman Filtering</a:t>
            </a:r>
          </a:p>
        </p:txBody>
      </p:sp>
      <p:sp>
        <p:nvSpPr>
          <p:cNvPr id="7" name="CustomShape 5">
            <a:extLst>
              <a:ext uri="{FF2B5EF4-FFF2-40B4-BE49-F238E27FC236}">
                <a16:creationId xmlns:a16="http://schemas.microsoft.com/office/drawing/2014/main" id="{8C431F2F-EEAB-4126-A9F2-E123DB808347}"/>
              </a:ext>
            </a:extLst>
          </p:cNvPr>
          <p:cNvSpPr/>
          <p:nvPr/>
        </p:nvSpPr>
        <p:spPr>
          <a:xfrm>
            <a:off x="8391527" y="2042651"/>
            <a:ext cx="2849580" cy="1386349"/>
          </a:xfrm>
          <a:prstGeom prst="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PT" sz="2800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lang="en-US" sz="2800" spc="-1" dirty="0" err="1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pdate</a:t>
            </a:r>
            <a:endParaRPr lang="en-US" sz="2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4FBBE33F-B23B-4036-BAB1-366680EB312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589319" y="2734011"/>
            <a:ext cx="976314" cy="1815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7DE3D5E-15A2-43EE-87AB-0F88DC689A82}"/>
              </a:ext>
            </a:extLst>
          </p:cNvPr>
          <p:cNvCxnSpPr>
            <a:cxnSpLocks/>
          </p:cNvCxnSpPr>
          <p:nvPr/>
        </p:nvCxnSpPr>
        <p:spPr>
          <a:xfrm>
            <a:off x="7415213" y="2732196"/>
            <a:ext cx="976314" cy="1815"/>
          </a:xfrm>
          <a:prstGeom prst="bentConnector3">
            <a:avLst>
              <a:gd name="adj1" fmla="val 50000"/>
            </a:avLst>
          </a:prstGeom>
          <a:ln w="1270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stomShape 5">
            <a:extLst>
              <a:ext uri="{FF2B5EF4-FFF2-40B4-BE49-F238E27FC236}">
                <a16:creationId xmlns:a16="http://schemas.microsoft.com/office/drawing/2014/main" id="{98CC4878-E33B-4314-813C-67A0EF1BE3D3}"/>
              </a:ext>
            </a:extLst>
          </p:cNvPr>
          <p:cNvSpPr/>
          <p:nvPr/>
        </p:nvSpPr>
        <p:spPr>
          <a:xfrm>
            <a:off x="4565633" y="2042651"/>
            <a:ext cx="2849580" cy="1386349"/>
          </a:xfrm>
          <a:prstGeom prst="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Matching</a:t>
            </a:r>
            <a:endParaRPr lang="en-US" sz="2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5">
            <a:extLst>
              <a:ext uri="{FF2B5EF4-FFF2-40B4-BE49-F238E27FC236}">
                <a16:creationId xmlns:a16="http://schemas.microsoft.com/office/drawing/2014/main" id="{D1786F06-6B65-4D8C-92AD-5CDBCCC2FA9C}"/>
              </a:ext>
            </a:extLst>
          </p:cNvPr>
          <p:cNvSpPr/>
          <p:nvPr/>
        </p:nvSpPr>
        <p:spPr>
          <a:xfrm>
            <a:off x="739739" y="2042651"/>
            <a:ext cx="2849580" cy="1386349"/>
          </a:xfrm>
          <a:prstGeom prst="rect">
            <a:avLst/>
          </a:prstGeom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Prediction</a:t>
            </a:r>
            <a:endParaRPr lang="en-US" sz="28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3214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91BAB02-5649-4E0C-B056-76970B721628}"/>
              </a:ext>
            </a:extLst>
          </p:cNvPr>
          <p:cNvSpPr/>
          <p:nvPr/>
        </p:nvSpPr>
        <p:spPr>
          <a:xfrm>
            <a:off x="0" y="1712340"/>
            <a:ext cx="12192000" cy="51456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DB1F7-5D7E-4CDE-B834-FF6F59133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508988"/>
            <a:ext cx="9404723" cy="1400530"/>
          </a:xfrm>
        </p:spPr>
        <p:txBody>
          <a:bodyPr/>
          <a:lstStyle/>
          <a:p>
            <a:r>
              <a:rPr lang="en-GB" dirty="0"/>
              <a:t>State Matrix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F8FCC-4A89-4881-8E76-E3AF251F2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87" y="2478984"/>
            <a:ext cx="2448923" cy="4195481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X[k+1] = f(X[k])</a:t>
            </a:r>
          </a:p>
          <a:p>
            <a:r>
              <a:rPr lang="en-GB" dirty="0">
                <a:solidFill>
                  <a:schemeClr val="bg1"/>
                </a:solidFill>
              </a:rPr>
              <a:t>Q ~N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For the covariance calculation F was used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321CCB-FBC3-4101-A312-DE205C6BEF33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699F73D-54D1-4421-8374-065CC7875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31" y="1895336"/>
            <a:ext cx="9242182" cy="394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1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16B487C-7ED7-4130-8EA9-CA5CD76D1776}"/>
              </a:ext>
            </a:extLst>
          </p:cNvPr>
          <p:cNvSpPr/>
          <p:nvPr/>
        </p:nvSpPr>
        <p:spPr>
          <a:xfrm>
            <a:off x="0" y="1712340"/>
            <a:ext cx="12192000" cy="51456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6618B-2B71-44FB-9409-1DCF5857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 Matrix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8EB32-7740-4ECA-B90A-AC1C37266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248"/>
            <a:ext cx="2482851" cy="4195481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Z = h(X[k]) + R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R ~ N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For the state calculation the following H matrix was used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34DB79-1694-4600-92CF-76C56914D546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1A9086E-CDCA-4141-9138-0D67F9706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36" y="3429000"/>
            <a:ext cx="7723853" cy="331022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8A8B3DC-8DB9-43F6-9C2C-B4E90717C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43"/>
          <a:stretch/>
        </p:blipFill>
        <p:spPr>
          <a:xfrm>
            <a:off x="4560650" y="1712341"/>
            <a:ext cx="6423115" cy="17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74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0916-8CC9-46CD-9572-6D548F0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64" y="438536"/>
            <a:ext cx="10101606" cy="1400530"/>
          </a:xfrm>
        </p:spPr>
        <p:txBody>
          <a:bodyPr/>
          <a:lstStyle/>
          <a:p>
            <a:r>
              <a:rPr lang="en-GB" dirty="0"/>
              <a:t>Covariance Matrix Definition - IMU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20E33-B614-4B68-B6CA-AB55EDF6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103" y="1728408"/>
            <a:ext cx="8946541" cy="4195481"/>
          </a:xfrm>
        </p:spPr>
        <p:txBody>
          <a:bodyPr/>
          <a:lstStyle/>
          <a:p>
            <a:r>
              <a:rPr lang="en-GB" dirty="0"/>
              <a:t>Data from IMU provider - MPU-9250: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Data from pressure sensor - LPS25H: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DCD67-070A-480B-882F-EAEAAB1FE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0" b="8627"/>
          <a:stretch/>
        </p:blipFill>
        <p:spPr>
          <a:xfrm>
            <a:off x="1058708" y="2124636"/>
            <a:ext cx="10381913" cy="1080756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D6FFB5-D4CF-4BAD-8C9C-402FEA76173B}"/>
              </a:ext>
            </a:extLst>
          </p:cNvPr>
          <p:cNvSpPr/>
          <p:nvPr/>
        </p:nvSpPr>
        <p:spPr>
          <a:xfrm>
            <a:off x="26704" y="2477047"/>
            <a:ext cx="1002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Gyro: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9C3164-A9C0-42FC-AD7C-23E0AFF3FF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77" b="9454"/>
          <a:stretch/>
        </p:blipFill>
        <p:spPr>
          <a:xfrm>
            <a:off x="915697" y="3044289"/>
            <a:ext cx="10524924" cy="926851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A112E9A-A0DE-43D7-BD9F-9345EB95FD3E}"/>
              </a:ext>
            </a:extLst>
          </p:cNvPr>
          <p:cNvSpPr/>
          <p:nvPr/>
        </p:nvSpPr>
        <p:spPr>
          <a:xfrm>
            <a:off x="56510" y="3276879"/>
            <a:ext cx="8931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 err="1"/>
              <a:t>Acc</a:t>
            </a:r>
            <a:r>
              <a:rPr lang="en-GB" sz="2400" b="1" dirty="0"/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2037EB-F763-4BEF-BE6F-C92AF6421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149" y="4184300"/>
            <a:ext cx="9378582" cy="2037417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D115830-FC46-4F04-8863-B3BDA2FAC51E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019621-C556-49DB-B88E-1726DDD85981}"/>
              </a:ext>
            </a:extLst>
          </p:cNvPr>
          <p:cNvSpPr/>
          <p:nvPr/>
        </p:nvSpPr>
        <p:spPr>
          <a:xfrm>
            <a:off x="188590" y="1290165"/>
            <a:ext cx="8913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4472C4">
                  <a:lumMod val="60000"/>
                  <a:lumOff val="40000"/>
                </a:srgbClr>
              </a:buClr>
              <a:buSzPct val="80000"/>
            </a:pPr>
            <a:r>
              <a:rPr lang="en-GB" sz="2800" b="1" dirty="0">
                <a:solidFill>
                  <a:srgbClr val="FF0000"/>
                </a:solidFill>
                <a:ea typeface="+mj-ea"/>
                <a:cs typeface="+mj-cs"/>
              </a:rPr>
              <a:t>Assuming Independent Noise→ Diagonal Matrices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795468-ED3F-4BB3-89A1-CBA1BEB04A43}"/>
              </a:ext>
            </a:extLst>
          </p:cNvPr>
          <p:cNvSpPr/>
          <p:nvPr/>
        </p:nvSpPr>
        <p:spPr>
          <a:xfrm>
            <a:off x="-6720" y="5953774"/>
            <a:ext cx="121987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4472C4">
                  <a:lumMod val="60000"/>
                  <a:lumOff val="40000"/>
                </a:srgbClr>
              </a:buClr>
              <a:buSzPct val="80000"/>
            </a:pPr>
            <a:r>
              <a:rPr lang="en-GB" sz="2800" b="1" dirty="0">
                <a:solidFill>
                  <a:schemeClr val="accent6"/>
                </a:solidFill>
                <a:ea typeface="+mj-ea"/>
                <a:cs typeface="+mj-cs"/>
              </a:rPr>
              <a:t>As values from sensor provider did not yield good results when integrating, values were adjusted</a:t>
            </a:r>
          </a:p>
        </p:txBody>
      </p:sp>
    </p:spTree>
    <p:extLst>
      <p:ext uri="{BB962C8B-B14F-4D97-AF65-F5344CB8AC3E}">
        <p14:creationId xmlns:p14="http://schemas.microsoft.com/office/powerpoint/2010/main" val="389487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0916-8CC9-46CD-9572-6D548F0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382960" cy="1400530"/>
          </a:xfrm>
        </p:spPr>
        <p:txBody>
          <a:bodyPr/>
          <a:lstStyle/>
          <a:p>
            <a:r>
              <a:rPr lang="en-GB" dirty="0"/>
              <a:t>Covariance Matrix Definition -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20E33-B614-4B68-B6CA-AB55EDF6F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459" y="1221553"/>
            <a:ext cx="10899778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/>
              <a:t>Position Error: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BA8E374-9D0D-4B9A-99AB-87DA48DFD898}"/>
              </a:ext>
            </a:extLst>
          </p:cNvPr>
          <p:cNvSpPr txBox="1">
            <a:spLocks/>
          </p:cNvSpPr>
          <p:nvPr/>
        </p:nvSpPr>
        <p:spPr>
          <a:xfrm>
            <a:off x="0" y="-60478"/>
            <a:ext cx="11916697" cy="13863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4000" b="1" dirty="0"/>
              <a:t>Extended Kalman Filtering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CBC30D-600D-4B35-83BE-CBFC4BD37CC8}"/>
              </a:ext>
            </a:extLst>
          </p:cNvPr>
          <p:cNvSpPr/>
          <p:nvPr/>
        </p:nvSpPr>
        <p:spPr>
          <a:xfrm>
            <a:off x="261937" y="6144083"/>
            <a:ext cx="10467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Idea: </a:t>
            </a:r>
            <a:r>
              <a:rPr lang="en-GB" dirty="0"/>
              <a:t>		Plot from ground truth to marker error → plot gaussian distribution</a:t>
            </a:r>
          </a:p>
          <a:p>
            <a:r>
              <a:rPr lang="en-GB" b="1" dirty="0"/>
              <a:t>Problem: </a:t>
            </a:r>
            <a:r>
              <a:rPr lang="en-GB" dirty="0"/>
              <a:t>	We are assuming the </a:t>
            </a:r>
            <a:r>
              <a:rPr lang="en-GB" dirty="0" err="1"/>
              <a:t>Optitrack’s</a:t>
            </a:r>
            <a:r>
              <a:rPr lang="en-GB" dirty="0"/>
              <a:t> ground truth is perfect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5494AC-87AE-4DF8-93FB-1D208D7E6121}"/>
              </a:ext>
            </a:extLst>
          </p:cNvPr>
          <p:cNvSpPr/>
          <p:nvPr/>
        </p:nvSpPr>
        <p:spPr>
          <a:xfrm>
            <a:off x="281061" y="1570441"/>
            <a:ext cx="52838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4472C4">
                  <a:lumMod val="60000"/>
                  <a:lumOff val="40000"/>
                </a:srgbClr>
              </a:buClr>
              <a:buSzPct val="80000"/>
            </a:pPr>
            <a:r>
              <a:rPr lang="en-GB" sz="2800" b="1" dirty="0">
                <a:solidFill>
                  <a:srgbClr val="FF0000"/>
                </a:solidFill>
                <a:ea typeface="+mj-ea"/>
                <a:cs typeface="+mj-cs"/>
              </a:rPr>
              <a:t>Assuming Independent Noise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E866DA8-8545-4BD2-B4D7-94482735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37" y="2093661"/>
            <a:ext cx="105156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98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2390</TotalTime>
  <Words>488</Words>
  <Application>Microsoft Office PowerPoint</Application>
  <PresentationFormat>Ecrã Panorâmico</PresentationFormat>
  <Paragraphs>133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8" baseType="lpstr">
      <vt:lpstr>Arial</vt:lpstr>
      <vt:lpstr>AtlasGrotesk</vt:lpstr>
      <vt:lpstr>Cambria</vt:lpstr>
      <vt:lpstr>Cambria Math</vt:lpstr>
      <vt:lpstr>Century Gothic</vt:lpstr>
      <vt:lpstr>DejaVu Sans</vt:lpstr>
      <vt:lpstr>Wingdings 3</vt:lpstr>
      <vt:lpstr>Ion</vt:lpstr>
      <vt:lpstr>Apresentação do PowerPoint</vt:lpstr>
      <vt:lpstr>Presentation topics</vt:lpstr>
      <vt:lpstr>ROS final schematic</vt:lpstr>
      <vt:lpstr>Ar_track_alvar considerations</vt:lpstr>
      <vt:lpstr>Extended Kalman Filtering</vt:lpstr>
      <vt:lpstr>State Matrix Definition</vt:lpstr>
      <vt:lpstr>Observation Matrix Definition</vt:lpstr>
      <vt:lpstr>Covariance Matrix Definition - IMU</vt:lpstr>
      <vt:lpstr>Covariance Matrix Definition - Markers</vt:lpstr>
      <vt:lpstr>Covariance Matrix Definition - Markers</vt:lpstr>
      <vt:lpstr>Covariance Matrix Definition - Final</vt:lpstr>
      <vt:lpstr>Covariance Matrix Definition - Final</vt:lpstr>
      <vt:lpstr>Profiling the Code:</vt:lpstr>
      <vt:lpstr>Apresentação do PowerPoint</vt:lpstr>
      <vt:lpstr>Apresentação do PowerPoint</vt:lpstr>
      <vt:lpstr>Apresentação do PowerPoint</vt:lpstr>
      <vt:lpstr>Using pressure to estimate altitude</vt:lpstr>
      <vt:lpstr>Visualizing data</vt:lpstr>
      <vt:lpstr>Result Analysis</vt:lpstr>
      <vt:lpstr>Conclusions &amp; 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Aircraft Design</dc:title>
  <dc:subject/>
  <dc:creator>Francisca Fonseca</dc:creator>
  <dc:description/>
  <cp:lastModifiedBy>Sara Sequeira</cp:lastModifiedBy>
  <cp:revision>249</cp:revision>
  <dcterms:created xsi:type="dcterms:W3CDTF">2017-10-02T14:21:30Z</dcterms:created>
  <dcterms:modified xsi:type="dcterms:W3CDTF">2017-12-07T18:30:53Z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Ecrã Panorâmico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